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Poppins ExtraBold" charset="1" panose="00000900000000000000"/>
      <p:regular r:id="rId22"/>
    </p:embeddedFont>
    <p:embeddedFont>
      <p:font typeface="Poppins ExtraBold Bold" charset="1" panose="00000A00000000000000"/>
      <p:regular r:id="rId23"/>
    </p:embeddedFont>
    <p:embeddedFont>
      <p:font typeface="Poppins ExtraBold Italics" charset="1" panose="00000900000000000000"/>
      <p:regular r:id="rId24"/>
    </p:embeddedFont>
    <p:embeddedFont>
      <p:font typeface="Poppins ExtraBold Bold Italics" charset="1" panose="00000A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Italics" charset="1" panose="00000500000000000000"/>
      <p:regular r:id="rId28"/>
    </p:embeddedFont>
    <p:embeddedFont>
      <p:font typeface="Poppins Bold Italics" charset="1" panose="00000800000000000000"/>
      <p:regular r:id="rId29"/>
    </p:embeddedFont>
    <p:embeddedFont>
      <p:font typeface="Garet ExtraBold" charset="1" panose="00000000000000000000"/>
      <p:regular r:id="rId30"/>
    </p:embeddedFont>
    <p:embeddedFont>
      <p:font typeface="Garet ExtraBold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1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https://www.figma.com/file/smR7DF7DBBpHyO8JvkFgKE/KELOMPOK---AOL-HCI?type=design&amp;node-id=0%3A1&amp;t=K9DaCAzmprjuXOYb-1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0575" y="5143500"/>
            <a:ext cx="11705188" cy="117051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1408" y="3147327"/>
            <a:ext cx="4981142" cy="8259104"/>
            <a:chOff x="0" y="0"/>
            <a:chExt cx="6641523" cy="110121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1691" r="0" b="11691"/>
            <a:stretch>
              <a:fillRect/>
            </a:stretch>
          </p:blipFill>
          <p:spPr>
            <a:xfrm flipH="false" flipV="false">
              <a:off x="0" y="0"/>
              <a:ext cx="6641523" cy="1101213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2034494" y="2712720"/>
            <a:ext cx="5094969" cy="9391649"/>
          </a:xfrm>
          <a:custGeom>
            <a:avLst/>
            <a:gdLst/>
            <a:ahLst/>
            <a:cxnLst/>
            <a:rect r="r" b="b" t="t" l="l"/>
            <a:pathLst>
              <a:path h="9391649" w="5094969">
                <a:moveTo>
                  <a:pt x="0" y="0"/>
                </a:moveTo>
                <a:lnTo>
                  <a:pt x="5094969" y="0"/>
                </a:lnTo>
                <a:lnTo>
                  <a:pt x="5094969" y="9391649"/>
                </a:lnTo>
                <a:lnTo>
                  <a:pt x="0" y="9391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41868" y="4582484"/>
            <a:ext cx="9058416" cy="329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90"/>
              </a:lnSpc>
            </a:pPr>
            <a:r>
              <a:rPr lang="en-US" sz="9110" spc="282">
                <a:solidFill>
                  <a:srgbClr val="FFFFFF"/>
                </a:solidFill>
                <a:latin typeface="Poppins ExtraBold Bold"/>
              </a:rPr>
              <a:t>BINUS EMERGENCY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41868" y="7916684"/>
            <a:ext cx="688868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609">
                <a:solidFill>
                  <a:srgbClr val="FFDE59"/>
                </a:solidFill>
                <a:latin typeface="Open Sans"/>
              </a:rPr>
              <a:t>APLIKASI BENCANA ALAM BINUS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8716" y="331185"/>
            <a:ext cx="4836058" cy="1965760"/>
            <a:chOff x="0" y="0"/>
            <a:chExt cx="6448078" cy="262101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770497"/>
              <a:ext cx="328571" cy="32857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817811" y="760972"/>
              <a:ext cx="317500" cy="31750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592052" y="770497"/>
              <a:ext cx="298450" cy="29845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360402" y="780022"/>
              <a:ext cx="279400" cy="279400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082578" y="814133"/>
              <a:ext cx="241300" cy="241300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793778" y="826833"/>
              <a:ext cx="215900" cy="215900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4466878" y="839533"/>
              <a:ext cx="190500" cy="190500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5127278" y="852233"/>
              <a:ext cx="165100" cy="165100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5749578" y="864933"/>
              <a:ext cx="139700" cy="139700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6346478" y="883983"/>
              <a:ext cx="101600" cy="101600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0" y="1531469"/>
              <a:ext cx="328571" cy="328571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817811" y="1521944"/>
              <a:ext cx="317500" cy="317500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592052" y="1531469"/>
              <a:ext cx="298450" cy="298450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2360402" y="1540994"/>
              <a:ext cx="279400" cy="279400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082578" y="1575105"/>
              <a:ext cx="241300" cy="241300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3793778" y="1587805"/>
              <a:ext cx="215900" cy="215900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4466878" y="1600505"/>
              <a:ext cx="190500" cy="190500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5127278" y="1613205"/>
              <a:ext cx="165100" cy="165100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5749578" y="1625905"/>
              <a:ext cx="139700" cy="139700"/>
              <a:chOff x="0" y="0"/>
              <a:chExt cx="812800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6346478" y="1644955"/>
              <a:ext cx="101600" cy="101600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0" y="2292442"/>
              <a:ext cx="328571" cy="328571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817811" y="2282917"/>
              <a:ext cx="317500" cy="317500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592052" y="2292442"/>
              <a:ext cx="298450" cy="298450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2360402" y="2301967"/>
              <a:ext cx="279400" cy="279400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3082578" y="2336077"/>
              <a:ext cx="241300" cy="241300"/>
              <a:chOff x="0" y="0"/>
              <a:chExt cx="812800" cy="8128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3793778" y="2348777"/>
              <a:ext cx="215900" cy="215900"/>
              <a:chOff x="0" y="0"/>
              <a:chExt cx="812800" cy="812800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4466878" y="2361477"/>
              <a:ext cx="190500" cy="190500"/>
              <a:chOff x="0" y="0"/>
              <a:chExt cx="812800" cy="8128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5127278" y="2374177"/>
              <a:ext cx="165100" cy="165100"/>
              <a:chOff x="0" y="0"/>
              <a:chExt cx="812800" cy="8128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5749578" y="2386877"/>
              <a:ext cx="139700" cy="139700"/>
              <a:chOff x="0" y="0"/>
              <a:chExt cx="812800" cy="812800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6346478" y="2405927"/>
              <a:ext cx="101600" cy="101600"/>
              <a:chOff x="0" y="0"/>
              <a:chExt cx="812800" cy="812800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  <p:grpSp>
        <p:nvGrpSpPr>
          <p:cNvPr name="Group 131" id="131"/>
          <p:cNvGrpSpPr/>
          <p:nvPr/>
        </p:nvGrpSpPr>
        <p:grpSpPr>
          <a:xfrm rot="-10800000">
            <a:off x="13012529" y="648341"/>
            <a:ext cx="4836058" cy="253572"/>
            <a:chOff x="0" y="0"/>
            <a:chExt cx="6448078" cy="338096"/>
          </a:xfrm>
        </p:grpSpPr>
        <p:grpSp>
          <p:nvGrpSpPr>
            <p:cNvPr name="Group 132" id="132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0037" y="-6456305"/>
            <a:ext cx="13871918" cy="138719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95218" y="9393653"/>
            <a:ext cx="892782" cy="947672"/>
            <a:chOff x="0" y="0"/>
            <a:chExt cx="1129801" cy="11992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8296" y="5143500"/>
            <a:ext cx="2857500" cy="3304760"/>
            <a:chOff x="0" y="0"/>
            <a:chExt cx="1064536" cy="1231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4536" cy="1231159"/>
            </a:xfrm>
            <a:custGeom>
              <a:avLst/>
              <a:gdLst/>
              <a:ahLst/>
              <a:cxnLst/>
              <a:rect r="r" b="b" t="t" l="l"/>
              <a:pathLst>
                <a:path h="1231159" w="1064536">
                  <a:moveTo>
                    <a:pt x="0" y="0"/>
                  </a:moveTo>
                  <a:lnTo>
                    <a:pt x="1064536" y="0"/>
                  </a:lnTo>
                  <a:lnTo>
                    <a:pt x="1064536" y="1231159"/>
                  </a:lnTo>
                  <a:lnTo>
                    <a:pt x="0" y="12311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2315" lIns="32315" bIns="32315" rIns="32315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2077" y="6847136"/>
            <a:ext cx="2309938" cy="23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2"/>
              </a:lnSpc>
            </a:pPr>
            <a:r>
              <a:rPr lang="en-US" sz="1423">
                <a:solidFill>
                  <a:srgbClr val="000000"/>
                </a:solidFill>
                <a:latin typeface="Open Sans Bold"/>
              </a:rPr>
              <a:t>Andreas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2077" y="7287338"/>
            <a:ext cx="2309938" cy="6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211">
                <a:solidFill>
                  <a:srgbClr val="000000"/>
                </a:solidFill>
                <a:latin typeface="Open Sans"/>
              </a:rPr>
              <a:t>" Aplikasi ini sangat membantu kami untuk gerak cepat jika ada benacana alam "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53328" y="5319887"/>
            <a:ext cx="1514758" cy="151475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293" t="-35456" r="-31065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277771" y="5143500"/>
            <a:ext cx="2857500" cy="3304760"/>
            <a:chOff x="0" y="0"/>
            <a:chExt cx="1064536" cy="12311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4536" cy="1231159"/>
            </a:xfrm>
            <a:custGeom>
              <a:avLst/>
              <a:gdLst/>
              <a:ahLst/>
              <a:cxnLst/>
              <a:rect r="r" b="b" t="t" l="l"/>
              <a:pathLst>
                <a:path h="1231159" w="1064536">
                  <a:moveTo>
                    <a:pt x="0" y="0"/>
                  </a:moveTo>
                  <a:lnTo>
                    <a:pt x="1064536" y="0"/>
                  </a:lnTo>
                  <a:lnTo>
                    <a:pt x="1064536" y="1231159"/>
                  </a:lnTo>
                  <a:lnTo>
                    <a:pt x="0" y="12311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2315" lIns="32315" bIns="32315" rIns="32315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51552" y="6847136"/>
            <a:ext cx="2309938" cy="23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2"/>
              </a:lnSpc>
            </a:pPr>
            <a:r>
              <a:rPr lang="en-US" sz="1423">
                <a:solidFill>
                  <a:srgbClr val="000000"/>
                </a:solidFill>
                <a:latin typeface="Open Sans Bold"/>
              </a:rPr>
              <a:t>Christoper Theodore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59007" y="7287338"/>
            <a:ext cx="2309938" cy="6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211">
                <a:solidFill>
                  <a:srgbClr val="000000"/>
                </a:solidFill>
                <a:latin typeface="Open Sans"/>
              </a:rPr>
              <a:t>" Aplikasi ini membantu saya mengingat rute-rute evakuasi dan memiliki fitur yang bagus "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956597" y="5319887"/>
            <a:ext cx="1514758" cy="151475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3727" r="0" b="-4405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697246" y="5143500"/>
            <a:ext cx="2857500" cy="3304760"/>
            <a:chOff x="0" y="0"/>
            <a:chExt cx="1064536" cy="12311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4536" cy="1231159"/>
            </a:xfrm>
            <a:custGeom>
              <a:avLst/>
              <a:gdLst/>
              <a:ahLst/>
              <a:cxnLst/>
              <a:rect r="r" b="b" t="t" l="l"/>
              <a:pathLst>
                <a:path h="1231159" w="1064536">
                  <a:moveTo>
                    <a:pt x="0" y="0"/>
                  </a:moveTo>
                  <a:lnTo>
                    <a:pt x="1064536" y="0"/>
                  </a:lnTo>
                  <a:lnTo>
                    <a:pt x="1064536" y="1231159"/>
                  </a:lnTo>
                  <a:lnTo>
                    <a:pt x="0" y="12311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2315" lIns="32315" bIns="32315" rIns="32315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978482" y="7287338"/>
            <a:ext cx="2309938" cy="41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211">
                <a:solidFill>
                  <a:srgbClr val="000000"/>
                </a:solidFill>
                <a:latin typeface="Open Sans"/>
              </a:rPr>
              <a:t>" Aplikasi ini memiliki UI yang menarik dan familiar"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366771" y="5305562"/>
            <a:ext cx="1518451" cy="1518445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3364" t="0" r="-23364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226326" y="6892837"/>
            <a:ext cx="1799341" cy="2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5"/>
              </a:lnSpc>
            </a:pPr>
            <a:r>
              <a:rPr lang="en-US" sz="1419">
                <a:solidFill>
                  <a:srgbClr val="000000"/>
                </a:solidFill>
                <a:latin typeface="DM Sans Bold"/>
              </a:rPr>
              <a:t>Dionisius Tyogo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632550" y="8149506"/>
            <a:ext cx="144282" cy="137519"/>
            <a:chOff x="0" y="0"/>
            <a:chExt cx="812800" cy="7747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9720" y="8149506"/>
            <a:ext cx="144282" cy="137519"/>
            <a:chOff x="0" y="0"/>
            <a:chExt cx="812800" cy="7747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070203" y="8149506"/>
            <a:ext cx="144282" cy="137519"/>
            <a:chOff x="0" y="0"/>
            <a:chExt cx="812800" cy="7747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290685" y="8149506"/>
            <a:ext cx="144282" cy="137519"/>
            <a:chOff x="0" y="0"/>
            <a:chExt cx="812800" cy="7747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11167" y="8149506"/>
            <a:ext cx="144282" cy="137519"/>
            <a:chOff x="0" y="0"/>
            <a:chExt cx="812800" cy="7747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536196" y="5143500"/>
            <a:ext cx="2857500" cy="3304760"/>
            <a:chOff x="0" y="0"/>
            <a:chExt cx="1064536" cy="123115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64536" cy="1231159"/>
            </a:xfrm>
            <a:custGeom>
              <a:avLst/>
              <a:gdLst/>
              <a:ahLst/>
              <a:cxnLst/>
              <a:rect r="r" b="b" t="t" l="l"/>
              <a:pathLst>
                <a:path h="1231159" w="1064536">
                  <a:moveTo>
                    <a:pt x="0" y="0"/>
                  </a:moveTo>
                  <a:lnTo>
                    <a:pt x="1064536" y="0"/>
                  </a:lnTo>
                  <a:lnTo>
                    <a:pt x="1064536" y="1231159"/>
                  </a:lnTo>
                  <a:lnTo>
                    <a:pt x="0" y="12311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2315" lIns="32315" bIns="32315" rIns="32315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817432" y="7287338"/>
            <a:ext cx="2309938" cy="6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211">
                <a:solidFill>
                  <a:srgbClr val="000000"/>
                </a:solidFill>
                <a:latin typeface="Open Sans"/>
              </a:rPr>
              <a:t>" Denah gedung di aplikasi ini memudahkan untuk mencari rute-rute evakuasi"</a:t>
            </a:r>
          </a:p>
        </p:txBody>
      </p: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5136865" y="5319887"/>
            <a:ext cx="1518451" cy="1518445"/>
            <a:chOff x="0" y="0"/>
            <a:chExt cx="6350000" cy="634997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4996420" y="6907161"/>
            <a:ext cx="1799341" cy="2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5"/>
              </a:lnSpc>
            </a:pPr>
            <a:r>
              <a:rPr lang="en-US" sz="1419">
                <a:solidFill>
                  <a:srgbClr val="000000"/>
                </a:solidFill>
                <a:latin typeface="DM Sans Bold"/>
              </a:rPr>
              <a:t>Norick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1116721" y="5143500"/>
            <a:ext cx="2857500" cy="3304760"/>
            <a:chOff x="0" y="0"/>
            <a:chExt cx="1064536" cy="123115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64536" cy="1231159"/>
            </a:xfrm>
            <a:custGeom>
              <a:avLst/>
              <a:gdLst/>
              <a:ahLst/>
              <a:cxnLst/>
              <a:rect r="r" b="b" t="t" l="l"/>
              <a:pathLst>
                <a:path h="1231159" w="1064536">
                  <a:moveTo>
                    <a:pt x="0" y="0"/>
                  </a:moveTo>
                  <a:lnTo>
                    <a:pt x="1064536" y="0"/>
                  </a:lnTo>
                  <a:lnTo>
                    <a:pt x="1064536" y="1231159"/>
                  </a:lnTo>
                  <a:lnTo>
                    <a:pt x="0" y="12311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2315" lIns="32315" bIns="32315" rIns="32315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1397957" y="7287338"/>
            <a:ext cx="2309938" cy="6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5"/>
              </a:lnSpc>
            </a:pPr>
            <a:r>
              <a:rPr lang="en-US" sz="1211">
                <a:solidFill>
                  <a:srgbClr val="000000"/>
                </a:solidFill>
                <a:latin typeface="Open Sans"/>
              </a:rPr>
              <a:t>" Aplikasi ini mudah diakses karena terhubung dengan bimay dan sangat informatif "</a:t>
            </a:r>
          </a:p>
        </p:txBody>
      </p: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11793700" y="5319887"/>
            <a:ext cx="1518451" cy="1518445"/>
            <a:chOff x="0" y="0"/>
            <a:chExt cx="6350000" cy="634997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36081" r="0" b="-15434"/>
              </a:stretch>
            </a:blip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1653255" y="6907161"/>
            <a:ext cx="1799341" cy="2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5"/>
              </a:lnSpc>
            </a:pPr>
            <a:r>
              <a:rPr lang="en-US" sz="1419">
                <a:solidFill>
                  <a:srgbClr val="000000"/>
                </a:solidFill>
                <a:latin typeface="DM Sans Bold"/>
              </a:rPr>
              <a:t>Wilson Wijaya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498700" y="1190625"/>
            <a:ext cx="11290599" cy="119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4"/>
              </a:lnSpc>
            </a:pPr>
            <a:r>
              <a:rPr lang="en-US" sz="8906" spc="276">
                <a:solidFill>
                  <a:srgbClr val="FFFFFF"/>
                </a:solidFill>
                <a:latin typeface="Poppins ExtraBold Bold"/>
              </a:rPr>
              <a:t>USER TESTING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12034021" y="8149506"/>
            <a:ext cx="144282" cy="137519"/>
            <a:chOff x="0" y="0"/>
            <a:chExt cx="812800" cy="7747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2251191" y="8149506"/>
            <a:ext cx="144282" cy="137519"/>
            <a:chOff x="0" y="0"/>
            <a:chExt cx="812800" cy="7747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471674" y="8149506"/>
            <a:ext cx="144282" cy="137519"/>
            <a:chOff x="0" y="0"/>
            <a:chExt cx="812800" cy="7747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2692156" y="8149506"/>
            <a:ext cx="144282" cy="137519"/>
            <a:chOff x="0" y="0"/>
            <a:chExt cx="812800" cy="7747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2912639" y="8149506"/>
            <a:ext cx="144282" cy="137519"/>
            <a:chOff x="0" y="0"/>
            <a:chExt cx="812800" cy="7747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453496" y="8149506"/>
            <a:ext cx="144282" cy="137519"/>
            <a:chOff x="0" y="0"/>
            <a:chExt cx="812800" cy="7747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670666" y="8149506"/>
            <a:ext cx="144282" cy="137519"/>
            <a:chOff x="0" y="0"/>
            <a:chExt cx="812800" cy="7747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5891149" y="8149506"/>
            <a:ext cx="144282" cy="137519"/>
            <a:chOff x="0" y="0"/>
            <a:chExt cx="812800" cy="7747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6111631" y="8149506"/>
            <a:ext cx="144282" cy="137519"/>
            <a:chOff x="0" y="0"/>
            <a:chExt cx="812800" cy="7747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6332114" y="8149506"/>
            <a:ext cx="144282" cy="137519"/>
            <a:chOff x="0" y="0"/>
            <a:chExt cx="812800" cy="7747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5195071" y="8149506"/>
            <a:ext cx="144282" cy="137519"/>
            <a:chOff x="0" y="0"/>
            <a:chExt cx="812800" cy="77470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5412241" y="8149506"/>
            <a:ext cx="144282" cy="137519"/>
            <a:chOff x="0" y="0"/>
            <a:chExt cx="812800" cy="77470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5632724" y="8149506"/>
            <a:ext cx="144282" cy="137519"/>
            <a:chOff x="0" y="0"/>
            <a:chExt cx="812800" cy="77470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5853206" y="8149506"/>
            <a:ext cx="144282" cy="137519"/>
            <a:chOff x="0" y="0"/>
            <a:chExt cx="812800" cy="7747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6073689" y="8149506"/>
            <a:ext cx="144282" cy="137519"/>
            <a:chOff x="0" y="0"/>
            <a:chExt cx="812800" cy="77470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678588" y="8149506"/>
            <a:ext cx="144282" cy="137519"/>
            <a:chOff x="0" y="0"/>
            <a:chExt cx="812800" cy="77470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1895758" y="8149506"/>
            <a:ext cx="144282" cy="137519"/>
            <a:chOff x="0" y="0"/>
            <a:chExt cx="812800" cy="7747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2116240" y="8149506"/>
            <a:ext cx="144282" cy="137519"/>
            <a:chOff x="0" y="0"/>
            <a:chExt cx="812800" cy="77470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2336722" y="8149506"/>
            <a:ext cx="144282" cy="137519"/>
            <a:chOff x="0" y="0"/>
            <a:chExt cx="812800" cy="77470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2557205" y="8149506"/>
            <a:ext cx="144282" cy="137519"/>
            <a:chOff x="0" y="0"/>
            <a:chExt cx="812800" cy="77470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7382" y="-1792459"/>
            <a:ext cx="13871918" cy="138719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60626" y="4218982"/>
            <a:ext cx="6525430" cy="199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0"/>
              </a:lnSpc>
            </a:pPr>
            <a:r>
              <a:rPr lang="en-US" sz="8044" spc="249">
                <a:solidFill>
                  <a:srgbClr val="FFFFFF"/>
                </a:solidFill>
                <a:latin typeface="Poppins ExtraBold Bold"/>
              </a:rPr>
              <a:t>TERIMA KASIH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0626" y="7854600"/>
            <a:ext cx="652543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609">
                <a:solidFill>
                  <a:srgbClr val="FFDE59"/>
                </a:solidFill>
                <a:latin typeface="Open Sans"/>
              </a:rPr>
              <a:t>PRESENTASI APLIKASI BINUS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012529" y="648341"/>
            <a:ext cx="4836058" cy="253572"/>
            <a:chOff x="0" y="0"/>
            <a:chExt cx="6448078" cy="33809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268716" y="331185"/>
            <a:ext cx="4836058" cy="1965760"/>
            <a:chOff x="0" y="0"/>
            <a:chExt cx="6448078" cy="262101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0" y="770497"/>
              <a:ext cx="328571" cy="328571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7811" y="760972"/>
              <a:ext cx="317500" cy="317500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592052" y="770497"/>
              <a:ext cx="298450" cy="298450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2360402" y="780022"/>
              <a:ext cx="279400" cy="279400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3082578" y="814133"/>
              <a:ext cx="241300" cy="241300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793778" y="826833"/>
              <a:ext cx="215900" cy="215900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466878" y="839533"/>
              <a:ext cx="190500" cy="190500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5127278" y="852233"/>
              <a:ext cx="165100" cy="165100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5749578" y="864933"/>
              <a:ext cx="139700" cy="139700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6346478" y="883983"/>
              <a:ext cx="101600" cy="101600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0" y="1531469"/>
              <a:ext cx="328571" cy="328571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817811" y="1521944"/>
              <a:ext cx="317500" cy="317500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592052" y="1531469"/>
              <a:ext cx="298450" cy="298450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2360402" y="1540994"/>
              <a:ext cx="279400" cy="279400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3082578" y="1575105"/>
              <a:ext cx="241300" cy="241300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3793778" y="1587805"/>
              <a:ext cx="215900" cy="215900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466878" y="1600505"/>
              <a:ext cx="190500" cy="190500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5127278" y="1613205"/>
              <a:ext cx="165100" cy="165100"/>
              <a:chOff x="0" y="0"/>
              <a:chExt cx="812800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5749578" y="1625905"/>
              <a:ext cx="139700" cy="139700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6346478" y="1644955"/>
              <a:ext cx="101600" cy="101600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0" y="2292442"/>
              <a:ext cx="328571" cy="328571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817811" y="2282917"/>
              <a:ext cx="317500" cy="317500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592052" y="2292442"/>
              <a:ext cx="298450" cy="298450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2360402" y="2301967"/>
              <a:ext cx="279400" cy="279400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3082578" y="2336077"/>
              <a:ext cx="241300" cy="241300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3793778" y="2348777"/>
              <a:ext cx="215900" cy="215900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4466878" y="2361477"/>
              <a:ext cx="190500" cy="190500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5127278" y="2374177"/>
              <a:ext cx="165100" cy="165100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5749578" y="2386877"/>
              <a:ext cx="139700" cy="139700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6346478" y="2405927"/>
              <a:ext cx="101600" cy="101600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69368" y="1101725"/>
            <a:ext cx="2544070" cy="2625550"/>
            <a:chOff x="0" y="0"/>
            <a:chExt cx="3392093" cy="35007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461" r="0" b="6461"/>
            <a:stretch>
              <a:fillRect/>
            </a:stretch>
          </p:blipFill>
          <p:spPr>
            <a:xfrm flipH="false" flipV="false">
              <a:off x="0" y="0"/>
              <a:ext cx="3392093" cy="350073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69368" y="5315908"/>
            <a:ext cx="2544070" cy="2625550"/>
            <a:chOff x="0" y="0"/>
            <a:chExt cx="3392093" cy="350073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6461" r="0" b="6461"/>
            <a:stretch>
              <a:fillRect/>
            </a:stretch>
          </p:blipFill>
          <p:spPr>
            <a:xfrm flipH="false" flipV="false">
              <a:off x="0" y="0"/>
              <a:ext cx="3392093" cy="350073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518562" y="1101725"/>
            <a:ext cx="2544070" cy="2625550"/>
            <a:chOff x="0" y="0"/>
            <a:chExt cx="3392093" cy="350073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6461" r="0" b="6461"/>
            <a:stretch>
              <a:fillRect/>
            </a:stretch>
          </p:blipFill>
          <p:spPr>
            <a:xfrm flipH="false" flipV="false">
              <a:off x="0" y="0"/>
              <a:ext cx="3392093" cy="350073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518562" y="5315908"/>
            <a:ext cx="2544070" cy="2625550"/>
            <a:chOff x="0" y="0"/>
            <a:chExt cx="3392093" cy="350073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6461" r="0" b="6461"/>
            <a:stretch>
              <a:fillRect/>
            </a:stretch>
          </p:blipFill>
          <p:spPr>
            <a:xfrm flipH="false" flipV="false">
              <a:off x="0" y="0"/>
              <a:ext cx="3392093" cy="350073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198987" y="0"/>
            <a:ext cx="6746025" cy="7564394"/>
            <a:chOff x="0" y="0"/>
            <a:chExt cx="1181817" cy="13251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1817" cy="1325185"/>
            </a:xfrm>
            <a:custGeom>
              <a:avLst/>
              <a:gdLst/>
              <a:ahLst/>
              <a:cxnLst/>
              <a:rect r="r" b="b" t="t" l="l"/>
              <a:pathLst>
                <a:path h="1325185" w="1181817">
                  <a:moveTo>
                    <a:pt x="0" y="0"/>
                  </a:moveTo>
                  <a:lnTo>
                    <a:pt x="1181817" y="0"/>
                  </a:lnTo>
                  <a:lnTo>
                    <a:pt x="1181817" y="1325185"/>
                  </a:lnTo>
                  <a:lnTo>
                    <a:pt x="0" y="1325185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2037931" y="3708226"/>
            <a:ext cx="3797410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935014" y="4638744"/>
            <a:ext cx="5273972" cy="50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2"/>
              </a:lnSpc>
            </a:pPr>
            <a:r>
              <a:rPr lang="en-US" sz="2256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256">
                <a:solidFill>
                  <a:srgbClr val="FFFFFF"/>
                </a:solidFill>
                <a:latin typeface="Open Sans Bold"/>
              </a:rPr>
              <a:t>Human and Computer Interaction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68389" y="4138966"/>
            <a:ext cx="542304" cy="544622"/>
            <a:chOff x="0" y="0"/>
            <a:chExt cx="686277" cy="6892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6277" cy="689211"/>
            </a:xfrm>
            <a:custGeom>
              <a:avLst/>
              <a:gdLst/>
              <a:ahLst/>
              <a:cxnLst/>
              <a:rect r="r" b="b" t="t" l="l"/>
              <a:pathLst>
                <a:path h="689211" w="686277">
                  <a:moveTo>
                    <a:pt x="0" y="0"/>
                  </a:moveTo>
                  <a:lnTo>
                    <a:pt x="686277" y="0"/>
                  </a:lnTo>
                  <a:lnTo>
                    <a:pt x="686277" y="689211"/>
                  </a:lnTo>
                  <a:lnTo>
                    <a:pt x="0" y="68921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69320" y="2243850"/>
            <a:ext cx="3866021" cy="145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3"/>
              </a:lnSpc>
            </a:pPr>
            <a:r>
              <a:rPr lang="en-US" sz="5849" spc="181">
                <a:solidFill>
                  <a:srgbClr val="FFFFFF"/>
                </a:solidFill>
                <a:latin typeface="Poppins ExtraBold Bold"/>
              </a:rPr>
              <a:t>TEMUI TIM KAMI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69368" y="8237787"/>
            <a:ext cx="2544070" cy="89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Yohanes Warren Azels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18562" y="8238702"/>
            <a:ext cx="2544070" cy="89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Gaelen Adelard Jeffry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9368" y="3978825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Justin Tjandra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18562" y="3978825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Julian Saputra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69368" y="4471040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2602095902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18562" y="4471040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2602097731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69368" y="9201150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2602095966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18562" y="9201150"/>
            <a:ext cx="2544070" cy="44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589">
                <a:solidFill>
                  <a:srgbClr val="FFFFFF"/>
                </a:solidFill>
                <a:latin typeface="Open Sans Bold"/>
              </a:rPr>
              <a:t>2602147036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9320" y="4209949"/>
            <a:ext cx="2799069" cy="47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0"/>
              </a:lnSpc>
            </a:pPr>
            <a:r>
              <a:rPr lang="en-US" sz="3549" spc="110">
                <a:solidFill>
                  <a:srgbClr val="FFFFFF"/>
                </a:solidFill>
                <a:latin typeface="Poppins ExtraBold Bold"/>
              </a:rPr>
              <a:t>KELOMPOK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4510" y="1855054"/>
            <a:ext cx="19697019" cy="6576892"/>
            <a:chOff x="0" y="0"/>
            <a:chExt cx="5154772" cy="172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4771" cy="1721193"/>
            </a:xfrm>
            <a:custGeom>
              <a:avLst/>
              <a:gdLst/>
              <a:ahLst/>
              <a:cxnLst/>
              <a:rect r="r" b="b" t="t" l="l"/>
              <a:pathLst>
                <a:path h="1721193" w="5154771">
                  <a:moveTo>
                    <a:pt x="0" y="0"/>
                  </a:moveTo>
                  <a:lnTo>
                    <a:pt x="5154771" y="0"/>
                  </a:lnTo>
                  <a:lnTo>
                    <a:pt x="5154771" y="1721193"/>
                  </a:lnTo>
                  <a:lnTo>
                    <a:pt x="0" y="17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47425" y="0"/>
            <a:ext cx="5593150" cy="10352697"/>
            <a:chOff x="0" y="0"/>
            <a:chExt cx="146374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37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3745">
                  <a:moveTo>
                    <a:pt x="0" y="0"/>
                  </a:moveTo>
                  <a:lnTo>
                    <a:pt x="1463745" y="0"/>
                  </a:lnTo>
                  <a:lnTo>
                    <a:pt x="14637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11590" y="4347038"/>
            <a:ext cx="4864820" cy="172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6954" spc="215">
                <a:solidFill>
                  <a:srgbClr val="FFFFFF"/>
                </a:solidFill>
                <a:latin typeface="Poppins ExtraBold Bold"/>
              </a:rPr>
              <a:t>DAFTAR ISI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6304" y="4117975"/>
            <a:ext cx="4775968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9"/>
              </a:lnSpc>
            </a:pPr>
            <a:r>
              <a:rPr lang="en-US" sz="1999">
                <a:solidFill>
                  <a:srgbClr val="FFFFFF"/>
                </a:solidFill>
                <a:latin typeface="Inter"/>
              </a:rPr>
              <a:t>Foto dari Figma ................................... 07 Hasil Evaluasi ...................................... 08 User Testing ....................................... 09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00958" y="896231"/>
            <a:ext cx="1686085" cy="205396"/>
          </a:xfrm>
          <a:custGeom>
            <a:avLst/>
            <a:gdLst/>
            <a:ahLst/>
            <a:cxnLst/>
            <a:rect r="r" b="b" t="t" l="l"/>
            <a:pathLst>
              <a:path h="205396" w="1686085">
                <a:moveTo>
                  <a:pt x="0" y="0"/>
                </a:moveTo>
                <a:lnTo>
                  <a:pt x="1686084" y="0"/>
                </a:lnTo>
                <a:lnTo>
                  <a:pt x="1686084" y="205396"/>
                </a:lnTo>
                <a:lnTo>
                  <a:pt x="0" y="205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1728" y="4108450"/>
            <a:ext cx="4784647" cy="181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2000">
                <a:solidFill>
                  <a:srgbClr val="FFFFFF"/>
                </a:solidFill>
                <a:latin typeface="Inter"/>
              </a:rPr>
              <a:t>Latar Belakang .................................... 01 Data Gather ......................................... 02 User &amp; Task Analysis ......................... 03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72407" y="-2694642"/>
            <a:ext cx="15676284" cy="1567628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555555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870224" y="-1792459"/>
            <a:ext cx="13871918" cy="138719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555555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71627" y="8982198"/>
            <a:ext cx="4533011" cy="552203"/>
          </a:xfrm>
          <a:custGeom>
            <a:avLst/>
            <a:gdLst/>
            <a:ahLst/>
            <a:cxnLst/>
            <a:rect r="r" b="b" t="t" l="l"/>
            <a:pathLst>
              <a:path h="552203" w="4533011">
                <a:moveTo>
                  <a:pt x="0" y="0"/>
                </a:moveTo>
                <a:lnTo>
                  <a:pt x="4533011" y="0"/>
                </a:lnTo>
                <a:lnTo>
                  <a:pt x="4533011" y="552204"/>
                </a:lnTo>
                <a:lnTo>
                  <a:pt x="0" y="55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892782" cy="898937"/>
            <a:chOff x="0" y="0"/>
            <a:chExt cx="1129801" cy="1137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9801" cy="1137591"/>
            </a:xfrm>
            <a:custGeom>
              <a:avLst/>
              <a:gdLst/>
              <a:ahLst/>
              <a:cxnLst/>
              <a:rect r="r" b="b" t="t" l="l"/>
              <a:pathLst>
                <a:path h="1137591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37591"/>
                  </a:lnTo>
                  <a:lnTo>
                    <a:pt x="0" y="1137591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95862" y="0"/>
            <a:ext cx="4633178" cy="10287000"/>
          </a:xfrm>
          <a:custGeom>
            <a:avLst/>
            <a:gdLst/>
            <a:ahLst/>
            <a:cxnLst/>
            <a:rect r="r" b="b" t="t" l="l"/>
            <a:pathLst>
              <a:path h="10287000" w="4633178">
                <a:moveTo>
                  <a:pt x="0" y="0"/>
                </a:moveTo>
                <a:lnTo>
                  <a:pt x="4633178" y="0"/>
                </a:lnTo>
                <a:lnTo>
                  <a:pt x="4633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96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2921" y="1162050"/>
            <a:ext cx="5818158" cy="172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4"/>
              </a:lnSpc>
            </a:pPr>
            <a:r>
              <a:rPr lang="en-US" sz="6994" spc="216">
                <a:solidFill>
                  <a:srgbClr val="FFFFFF"/>
                </a:solidFill>
                <a:latin typeface="Poppins ExtraBold Bold"/>
              </a:rPr>
              <a:t>LATAR BELAKANG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2921" y="3192825"/>
            <a:ext cx="8152605" cy="662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Alasan pembuatan aplikasi adalah karena para </a:t>
            </a:r>
            <a:r>
              <a:rPr lang="en-US" sz="2199">
                <a:solidFill>
                  <a:srgbClr val="FFFFFF"/>
                </a:solidFill>
                <a:latin typeface="Open Sans Bold"/>
              </a:rPr>
              <a:t>BINUSIAN</a:t>
            </a:r>
            <a:r>
              <a:rPr lang="en-US" sz="2199">
                <a:solidFill>
                  <a:srgbClr val="FFFFFF"/>
                </a:solidFill>
                <a:latin typeface="Open Sans"/>
              </a:rPr>
              <a:t> mengalami kesulitan dengan bencana atau cuaca yang terjadi secara tiba-tiba. Ini karena kurangnya informasi yang terjadi di Binus dan cuaca yang tidak bisa ditebak.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Membuat aplikasi deteksi bencana alam memiliki banyak manfaat penting bagi para </a:t>
            </a:r>
            <a:r>
              <a:rPr lang="en-US" sz="2199">
                <a:solidFill>
                  <a:srgbClr val="FFFFFF"/>
                </a:solidFill>
                <a:latin typeface="Open Sans Bold"/>
              </a:rPr>
              <a:t>BINUSIAN</a:t>
            </a:r>
            <a:r>
              <a:rPr lang="en-US" sz="2199">
                <a:solidFill>
                  <a:srgbClr val="FFFFFF"/>
                </a:solidFill>
                <a:latin typeface="Open Sans"/>
              </a:rPr>
              <a:t>. Pertama-tama, dengan adanya aplikasi ini, kita dapat memberikan peringatan dini kepada semua </a:t>
            </a:r>
            <a:r>
              <a:rPr lang="en-US" sz="2199">
                <a:solidFill>
                  <a:srgbClr val="FFFFFF"/>
                </a:solidFill>
                <a:latin typeface="Open Sans Bold"/>
              </a:rPr>
              <a:t>BINUSIAN</a:t>
            </a:r>
            <a:r>
              <a:rPr lang="en-US" sz="2199">
                <a:solidFill>
                  <a:srgbClr val="FFFFFF"/>
                </a:solidFill>
                <a:latin typeface="Open Sans"/>
              </a:rPr>
              <a:t>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Aplikasi ini akan mengumpulkan dan menganalisis data dari berbagai sumber, seperti sensor cuaca, pemantauan satelit, dan laporan pengguna, untuk mendeteksi tanda-tanda awal bencana alam seperti gempa bumi, banjir, atau letusan gunung berapi. Dengan adanya peringatan dini, orang-orang dapat mengambil langkah-langkah persiapan yang diperlukan, seperti mengungsikan diri atau mempersiapkan perlengkapan darurat, untuk mengurangi risiko cedera atau kerugian lebih lanjut.</a:t>
            </a:r>
          </a:p>
        </p:txBody>
      </p:sp>
      <p:grpSp>
        <p:nvGrpSpPr>
          <p:cNvPr name="Group 15" id="15"/>
          <p:cNvGrpSpPr/>
          <p:nvPr/>
        </p:nvGrpSpPr>
        <p:grpSpPr>
          <a:xfrm rot="-10800000">
            <a:off x="1701021" y="2890352"/>
            <a:ext cx="4836058" cy="253572"/>
            <a:chOff x="0" y="0"/>
            <a:chExt cx="6448078" cy="33809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7110" y="374710"/>
            <a:ext cx="4636699" cy="564834"/>
          </a:xfrm>
          <a:custGeom>
            <a:avLst/>
            <a:gdLst/>
            <a:ahLst/>
            <a:cxnLst/>
            <a:rect r="r" b="b" t="t" l="l"/>
            <a:pathLst>
              <a:path h="564834" w="4636699">
                <a:moveTo>
                  <a:pt x="0" y="0"/>
                </a:moveTo>
                <a:lnTo>
                  <a:pt x="4636698" y="0"/>
                </a:lnTo>
                <a:lnTo>
                  <a:pt x="4636698" y="564835"/>
                </a:lnTo>
                <a:lnTo>
                  <a:pt x="0" y="56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5426" y="-1369662"/>
            <a:ext cx="17603178" cy="176031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7146317" y="8264326"/>
            <a:ext cx="7065272" cy="0"/>
          </a:xfrm>
          <a:prstGeom prst="line">
            <a:avLst/>
          </a:prstGeom>
          <a:ln cap="flat" w="38100">
            <a:solidFill>
              <a:srgbClr val="202020"/>
            </a:solidFill>
            <a:prstDash val="lgDash"/>
            <a:headEnd type="oval" len="lg" w="lg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566559" y="2526507"/>
            <a:ext cx="3638008" cy="7760493"/>
            <a:chOff x="0" y="0"/>
            <a:chExt cx="4850678" cy="1034732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714" r="0" b="714"/>
            <a:stretch>
              <a:fillRect/>
            </a:stretch>
          </p:blipFill>
          <p:spPr>
            <a:xfrm flipH="false" flipV="false">
              <a:off x="0" y="0"/>
              <a:ext cx="4850678" cy="1034732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7395218" y="9339328"/>
            <a:ext cx="892782" cy="947672"/>
            <a:chOff x="0" y="0"/>
            <a:chExt cx="1129801" cy="11992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030374" y="6104904"/>
            <a:ext cx="9738541" cy="97385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5834" y="3235457"/>
            <a:ext cx="4056887" cy="5047919"/>
          </a:xfrm>
          <a:custGeom>
            <a:avLst/>
            <a:gdLst/>
            <a:ahLst/>
            <a:cxnLst/>
            <a:rect r="r" b="b" t="t" l="l"/>
            <a:pathLst>
              <a:path h="5047919" w="4056887">
                <a:moveTo>
                  <a:pt x="0" y="0"/>
                </a:moveTo>
                <a:lnTo>
                  <a:pt x="4056887" y="0"/>
                </a:lnTo>
                <a:lnTo>
                  <a:pt x="4056887" y="5047919"/>
                </a:lnTo>
                <a:lnTo>
                  <a:pt x="0" y="5047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" t="0" r="-20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14910" y="4229538"/>
            <a:ext cx="6148209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Aplikasi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BMKG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 merupakan salah satu aplikasi sejenis yang berfungsi untuk memberitahukan perkiraan cuaca, informasi gempa bumi, dan peringatan tsunami di Indonesia. 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19472" y="1328563"/>
            <a:ext cx="3149610" cy="142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5737" spc="177">
                <a:solidFill>
                  <a:srgbClr val="FFFFFF"/>
                </a:solidFill>
                <a:latin typeface="Poppins ExtraBold Bold"/>
              </a:rPr>
              <a:t>DATA GATHER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756500" y="8612678"/>
            <a:ext cx="4636699" cy="564834"/>
          </a:xfrm>
          <a:custGeom>
            <a:avLst/>
            <a:gdLst/>
            <a:ahLst/>
            <a:cxnLst/>
            <a:rect r="r" b="b" t="t" l="l"/>
            <a:pathLst>
              <a:path h="564834" w="4636699">
                <a:moveTo>
                  <a:pt x="0" y="0"/>
                </a:moveTo>
                <a:lnTo>
                  <a:pt x="4636699" y="0"/>
                </a:lnTo>
                <a:lnTo>
                  <a:pt x="4636699" y="564834"/>
                </a:lnTo>
                <a:lnTo>
                  <a:pt x="0" y="56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24692" y="5678518"/>
            <a:ext cx="20391" cy="3498883"/>
          </a:xfrm>
          <a:prstGeom prst="line">
            <a:avLst/>
          </a:prstGeom>
          <a:ln cap="flat" w="38100">
            <a:solidFill>
              <a:srgbClr val="20202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489240" y="4808046"/>
            <a:ext cx="20391" cy="3498883"/>
          </a:xfrm>
          <a:prstGeom prst="line">
            <a:avLst/>
          </a:prstGeom>
          <a:ln cap="flat" w="38100">
            <a:solidFill>
              <a:srgbClr val="20202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794570" y="4488496"/>
            <a:ext cx="10195" cy="2943431"/>
          </a:xfrm>
          <a:prstGeom prst="line">
            <a:avLst/>
          </a:prstGeom>
          <a:ln cap="flat" w="38100">
            <a:solidFill>
              <a:srgbClr val="20202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747015" y="374710"/>
            <a:ext cx="4636699" cy="564834"/>
          </a:xfrm>
          <a:custGeom>
            <a:avLst/>
            <a:gdLst/>
            <a:ahLst/>
            <a:cxnLst/>
            <a:rect r="r" b="b" t="t" l="l"/>
            <a:pathLst>
              <a:path h="564834" w="4636699">
                <a:moveTo>
                  <a:pt x="0" y="0"/>
                </a:moveTo>
                <a:lnTo>
                  <a:pt x="4636698" y="0"/>
                </a:lnTo>
                <a:lnTo>
                  <a:pt x="4636698" y="564835"/>
                </a:lnTo>
                <a:lnTo>
                  <a:pt x="0" y="564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5897847" y="3914965"/>
            <a:ext cx="7065272" cy="0"/>
          </a:xfrm>
          <a:prstGeom prst="line">
            <a:avLst/>
          </a:prstGeom>
          <a:ln cap="flat" w="38100">
            <a:solidFill>
              <a:srgbClr val="202020"/>
            </a:solidFill>
            <a:prstDash val="lgDash"/>
            <a:headEnd type="none" len="sm" w="sm"/>
            <a:tailEnd type="oval" len="lg" w="lg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5873761" y="2526507"/>
            <a:ext cx="6540477" cy="796749"/>
          </a:xfrm>
          <a:custGeom>
            <a:avLst/>
            <a:gdLst/>
            <a:ahLst/>
            <a:cxnLst/>
            <a:rect r="r" b="b" t="t" l="l"/>
            <a:pathLst>
              <a:path h="796749" w="6540477">
                <a:moveTo>
                  <a:pt x="0" y="0"/>
                </a:moveTo>
                <a:lnTo>
                  <a:pt x="6540478" y="0"/>
                </a:lnTo>
                <a:lnTo>
                  <a:pt x="6540478" y="796749"/>
                </a:lnTo>
                <a:lnTo>
                  <a:pt x="0" y="796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10800000">
            <a:off x="205642" y="9813164"/>
            <a:ext cx="4836058" cy="253572"/>
            <a:chOff x="0" y="0"/>
            <a:chExt cx="6448078" cy="33809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02020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69145" y="4540910"/>
            <a:ext cx="1518451" cy="1518445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6081" r="0" b="-1543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128185"/>
            <a:ext cx="1799341" cy="26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0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Wilson Wijaya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9145" y="1792647"/>
            <a:ext cx="1518451" cy="151844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3727" r="0" b="-4405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379922"/>
            <a:ext cx="1799341" cy="52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0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Christopher Theodore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9145" y="7018683"/>
            <a:ext cx="1518451" cy="151844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3364" t="0" r="-2336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8605958"/>
            <a:ext cx="1799341" cy="26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1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Dionisius Tyogo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44526" y="1792647"/>
            <a:ext cx="1518451" cy="1518445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6293" t="-35456" r="-3106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04081" y="3379922"/>
            <a:ext cx="1799341" cy="26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0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Andreas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544526" y="4540910"/>
            <a:ext cx="1518451" cy="1518445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04081" y="6128185"/>
            <a:ext cx="1799341" cy="26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0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Norick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544526" y="7018683"/>
            <a:ext cx="1518451" cy="1518445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290" t="-42760" r="-22385" b="-7710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404081" y="8605958"/>
            <a:ext cx="1799341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70"/>
              </a:lnSpc>
            </a:pPr>
            <a:r>
              <a:rPr lang="en-US" sz="1839">
                <a:solidFill>
                  <a:srgbClr val="FFFFFF"/>
                </a:solidFill>
                <a:latin typeface="DM Sans Bold"/>
              </a:rPr>
              <a:t>Steven Nathaniel Sondakh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61704"/>
            <a:ext cx="5328638" cy="76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0"/>
              </a:lnSpc>
            </a:pPr>
            <a:r>
              <a:rPr lang="en-US" sz="5737" spc="177">
                <a:solidFill>
                  <a:srgbClr val="FFFFFF"/>
                </a:solidFill>
                <a:latin typeface="Poppins ExtraBold Bold"/>
              </a:rPr>
              <a:t>RESPONDEN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24925" y="2267352"/>
            <a:ext cx="5328638" cy="9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Kurang informatif tentang kejadian yang sedang terjadi di Binus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24925" y="4991267"/>
            <a:ext cx="5328638" cy="9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Masih belum hapal dan mengetahui semua area gedung Binus.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24925" y="7311877"/>
            <a:ext cx="5328638" cy="126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Kalau terjadi bencana dilantai yang terlalu tinggi akan kesulitan untuk mengevakuasi diri sendiri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3448" y="1928678"/>
            <a:ext cx="5328638" cy="157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Mayoritas Kelas semester 2 di lantai 17 sampai 19, jadi misalnya ada bencana terus reaksi agak lambat, takutnya waktu untuk turunnya tidak cukup.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03448" y="4498648"/>
            <a:ext cx="5328638" cy="189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Informasi yang sulit untuk diterima ketika ada bencana kemudian jalur evakuasi yang sulit untuk digapai dikarenakan binus terlalu luas sehingga sulit untuk di temukan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03448" y="7018683"/>
            <a:ext cx="5328638" cy="220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5"/>
              </a:lnSpc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Tantangan:</a:t>
            </a:r>
          </a:p>
          <a:p>
            <a:pPr marL="462025" indent="-231013" lvl="1">
              <a:lnSpc>
                <a:spcPts val="2525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"/>
              </a:rPr>
              <a:t>tangga darurat yang dimiliki binus jikalau terjadi bencana dengan keadaan offline sekrang itu pasti akan sangat berdesak desak apalagi jikalau orang dalam keadaan panik itu pasti akan lebih berbahaya.</a:t>
            </a:r>
          </a:p>
        </p:txBody>
      </p:sp>
      <p:sp>
        <p:nvSpPr>
          <p:cNvPr name="AutoShape 27" id="27"/>
          <p:cNvSpPr/>
          <p:nvPr/>
        </p:nvSpPr>
        <p:spPr>
          <a:xfrm>
            <a:off x="8595043" y="1826553"/>
            <a:ext cx="0" cy="74317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0" y="9339328"/>
            <a:ext cx="892782" cy="947672"/>
            <a:chOff x="0" y="0"/>
            <a:chExt cx="1129801" cy="11992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0B25B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Open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80373" y="-3353431"/>
            <a:ext cx="9676090" cy="96760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339328"/>
            <a:ext cx="892782" cy="947672"/>
            <a:chOff x="0" y="0"/>
            <a:chExt cx="1129801" cy="11992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446391" y="0"/>
            <a:ext cx="0" cy="933932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892782" y="9803639"/>
            <a:ext cx="1739521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90802" y="2682925"/>
            <a:ext cx="4555372" cy="9439921"/>
            <a:chOff x="0" y="0"/>
            <a:chExt cx="6073830" cy="1258656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2121" r="0" b="2121"/>
            <a:stretch>
              <a:fillRect/>
            </a:stretch>
          </p:blipFill>
          <p:spPr>
            <a:xfrm flipH="false" flipV="false">
              <a:off x="0" y="0"/>
              <a:ext cx="6073830" cy="12586561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8629908" y="507943"/>
            <a:ext cx="7085716" cy="164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1"/>
              </a:lnSpc>
            </a:pPr>
            <a:r>
              <a:rPr lang="en-US" sz="6616" spc="205">
                <a:solidFill>
                  <a:srgbClr val="FFFFFF"/>
                </a:solidFill>
                <a:latin typeface="Poppins ExtraBold Bold"/>
              </a:rPr>
              <a:t>USER AND TASK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9908" y="2343200"/>
            <a:ext cx="454631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Berdasarkan data dari Responden: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171119" y="2775732"/>
            <a:ext cx="8623652" cy="3454121"/>
            <a:chOff x="0" y="0"/>
            <a:chExt cx="2271250" cy="9097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71250" cy="909727"/>
            </a:xfrm>
            <a:custGeom>
              <a:avLst/>
              <a:gdLst/>
              <a:ahLst/>
              <a:cxnLst/>
              <a:rect r="r" b="b" t="t" l="l"/>
              <a:pathLst>
                <a:path h="909727" w="2271250">
                  <a:moveTo>
                    <a:pt x="0" y="0"/>
                  </a:moveTo>
                  <a:lnTo>
                    <a:pt x="2271250" y="0"/>
                  </a:lnTo>
                  <a:lnTo>
                    <a:pt x="2271250" y="909727"/>
                  </a:lnTo>
                  <a:lnTo>
                    <a:pt x="0" y="909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84012" y="3287091"/>
            <a:ext cx="8185839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Binusian dengan beragam latar belakang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Pengguna dengan tingkat keterampilan teknologi yang berbeda-beda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Mendapatkan pemberitahuan real-time tentang bencana yang terjadi di area tertentu.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Memahami jenis bencana yang mungkin terjadi dan langkah-langkah yang harus diambil.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81906" y="2894794"/>
            <a:ext cx="196254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User Analysis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171119" y="6322659"/>
            <a:ext cx="8623652" cy="3454121"/>
            <a:chOff x="0" y="0"/>
            <a:chExt cx="2271250" cy="9097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71250" cy="909727"/>
            </a:xfrm>
            <a:custGeom>
              <a:avLst/>
              <a:gdLst/>
              <a:ahLst/>
              <a:cxnLst/>
              <a:rect r="r" b="b" t="t" l="l"/>
              <a:pathLst>
                <a:path h="909727" w="2271250">
                  <a:moveTo>
                    <a:pt x="0" y="0"/>
                  </a:moveTo>
                  <a:lnTo>
                    <a:pt x="2271250" y="0"/>
                  </a:lnTo>
                  <a:lnTo>
                    <a:pt x="2271250" y="909727"/>
                  </a:lnTo>
                  <a:lnTo>
                    <a:pt x="0" y="909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384012" y="6834019"/>
            <a:ext cx="8185839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Menerima pemberitahuan tentang bencana yang terjadi.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Membaca dan memahami deskripsi bencana yang terjadi.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Melihat langkah-langkah yang harus diambil dalam menghadapi bencana tertentu.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Melakukan tindakan respons, seperti menghubungi layanan darurat atau menginformasikan keadaan kepada keluarga atau rekan kerja.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81906" y="6441722"/>
            <a:ext cx="196254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Task Analysis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799935" y="1772330"/>
            <a:ext cx="4937108" cy="9100659"/>
          </a:xfrm>
          <a:custGeom>
            <a:avLst/>
            <a:gdLst/>
            <a:ahLst/>
            <a:cxnLst/>
            <a:rect r="r" b="b" t="t" l="l"/>
            <a:pathLst>
              <a:path h="9100659" w="4937108">
                <a:moveTo>
                  <a:pt x="0" y="0"/>
                </a:moveTo>
                <a:lnTo>
                  <a:pt x="4937107" y="0"/>
                </a:lnTo>
                <a:lnTo>
                  <a:pt x="4937107" y="9100659"/>
                </a:lnTo>
                <a:lnTo>
                  <a:pt x="0" y="910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5400000">
            <a:off x="15254802" y="2806108"/>
            <a:ext cx="4836058" cy="253572"/>
            <a:chOff x="0" y="0"/>
            <a:chExt cx="6448078" cy="33809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9525"/>
              <a:ext cx="328571" cy="328571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17811" y="0"/>
              <a:ext cx="317500" cy="3175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92052" y="9525"/>
              <a:ext cx="298450" cy="29845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360402" y="19050"/>
              <a:ext cx="279400" cy="2794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082578" y="53161"/>
              <a:ext cx="241300" cy="241300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793778" y="65861"/>
              <a:ext cx="215900" cy="215900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466878" y="78561"/>
              <a:ext cx="190500" cy="19050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127278" y="91261"/>
              <a:ext cx="165100" cy="165100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5749578" y="103961"/>
              <a:ext cx="139700" cy="139700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6346478" y="123011"/>
              <a:ext cx="101600" cy="101600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2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20469">
            <a:off x="9363257" y="-1507995"/>
            <a:ext cx="3803883" cy="5705824"/>
            <a:chOff x="0" y="0"/>
            <a:chExt cx="5071843" cy="76077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36" r="0" b="1436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1820469">
            <a:off x="6338300" y="3660075"/>
            <a:ext cx="3803883" cy="5705824"/>
            <a:chOff x="0" y="0"/>
            <a:chExt cx="5071843" cy="760776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5343" r="0" b="15343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1820469">
            <a:off x="13957656" y="-1261502"/>
            <a:ext cx="3803883" cy="5705824"/>
            <a:chOff x="0" y="0"/>
            <a:chExt cx="5071843" cy="760776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529" r="0" b="1529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1820469">
            <a:off x="10931027" y="3909423"/>
            <a:ext cx="3803883" cy="5705824"/>
            <a:chOff x="0" y="0"/>
            <a:chExt cx="5071843" cy="760776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15343" r="0" b="15343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1820469">
            <a:off x="7904398" y="9080349"/>
            <a:ext cx="3803883" cy="5705824"/>
            <a:chOff x="0" y="0"/>
            <a:chExt cx="5071843" cy="760776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5324" r="0" b="15324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1820469">
            <a:off x="13468612" y="7669933"/>
            <a:ext cx="3803883" cy="5705824"/>
            <a:chOff x="0" y="0"/>
            <a:chExt cx="5071843" cy="760776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15343" r="0" b="15343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1820469">
            <a:off x="16496657" y="2496589"/>
            <a:ext cx="3803883" cy="5705824"/>
            <a:chOff x="0" y="0"/>
            <a:chExt cx="5071843" cy="760776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1436" r="0" b="1436"/>
            <a:stretch>
              <a:fillRect/>
            </a:stretch>
          </p:blipFill>
          <p:spPr>
            <a:xfrm flipH="false" flipV="false">
              <a:off x="0" y="0"/>
              <a:ext cx="5071843" cy="7607765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65055" y="1028700"/>
            <a:ext cx="6072396" cy="8229600"/>
            <a:chOff x="0" y="0"/>
            <a:chExt cx="778604" cy="10552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8604" cy="1055201"/>
            </a:xfrm>
            <a:custGeom>
              <a:avLst/>
              <a:gdLst/>
              <a:ahLst/>
              <a:cxnLst/>
              <a:rect r="r" b="b" t="t" l="l"/>
              <a:pathLst>
                <a:path h="1055201" w="778604">
                  <a:moveTo>
                    <a:pt x="0" y="0"/>
                  </a:moveTo>
                  <a:lnTo>
                    <a:pt x="778604" y="0"/>
                  </a:lnTo>
                  <a:lnTo>
                    <a:pt x="778604" y="1055201"/>
                  </a:lnTo>
                  <a:lnTo>
                    <a:pt x="0" y="1055201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9339328"/>
            <a:ext cx="892782" cy="947672"/>
            <a:chOff x="0" y="0"/>
            <a:chExt cx="1129801" cy="11992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57640" y="2403243"/>
            <a:ext cx="4687227" cy="116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4717" spc="146">
                <a:solidFill>
                  <a:srgbClr val="FFFFFF"/>
                </a:solidFill>
                <a:latin typeface="Poppins ExtraBold Bold"/>
              </a:rPr>
              <a:t>FOTO DARI FIGMA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47974" y="4758414"/>
            <a:ext cx="3906558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>
                <a:solidFill>
                  <a:srgbClr val="FFFFFF"/>
                </a:solidFill>
                <a:latin typeface="Open Sans"/>
                <a:hlinkClick r:id="rId9" tooltip="https://www.figma.com/file/smR7DF7DBBpHyO8JvkFgKE/KELOMPOK---AOL-HCI?type=design&amp;node-id=0%3A1&amp;t=K9DaCAzmprjuXOYb-1"/>
              </a:rPr>
              <a:t>https://www.figma.com/file/smR7DF7DBBpHyO8JvkFgKE/KELOMPOK---AOL-HCI?type=design&amp;node-id=0%3A1&amp;t=K9DaCAzmprjuXOYb-1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5640"/>
            <a:ext cx="9391958" cy="11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19"/>
              </a:lnSpc>
            </a:pPr>
            <a:r>
              <a:rPr lang="en-US" sz="8373" spc="259">
                <a:solidFill>
                  <a:srgbClr val="FFFFFF"/>
                </a:solidFill>
                <a:latin typeface="Poppins ExtraBold Bold"/>
              </a:rPr>
              <a:t>HASIL EVALUASI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395218" y="9393653"/>
            <a:ext cx="892782" cy="947672"/>
            <a:chOff x="0" y="0"/>
            <a:chExt cx="1129801" cy="11992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9801" cy="1199265"/>
            </a:xfrm>
            <a:custGeom>
              <a:avLst/>
              <a:gdLst/>
              <a:ahLst/>
              <a:cxnLst/>
              <a:rect r="r" b="b" t="t" l="l"/>
              <a:pathLst>
                <a:path h="1199265" w="1129801">
                  <a:moveTo>
                    <a:pt x="0" y="0"/>
                  </a:moveTo>
                  <a:lnTo>
                    <a:pt x="1129801" y="0"/>
                  </a:lnTo>
                  <a:lnTo>
                    <a:pt x="1129801" y="1199265"/>
                  </a:lnTo>
                  <a:lnTo>
                    <a:pt x="0" y="1199265"/>
                  </a:lnTo>
                  <a:close/>
                </a:path>
              </a:pathLst>
            </a:custGeom>
            <a:solidFill>
              <a:srgbClr val="2C13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00749" y="3368443"/>
            <a:ext cx="2937654" cy="218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Sistem login pada aplikasi sudah dibuat untuk memvalidasikan kredensial yang dimasukkan pengguna sehingga mengurangi kemungkinan error pada aplikasi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00703" y="2791156"/>
            <a:ext cx="19717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Prevent errors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000795" y="3222956"/>
            <a:ext cx="1971739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000703" y="6943983"/>
            <a:ext cx="2823400" cy="15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Aplikasi akan memberikan informasi berupa pesan error jika memasukkan kredensial login yang salah.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0703" y="5881946"/>
            <a:ext cx="222729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Design dialogs to yield closure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000259" y="6737316"/>
            <a:ext cx="222817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079799" y="3846563"/>
            <a:ext cx="2857161" cy="15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Aplikasi ini mengikuti pewarnaan dan UI yang mirip dengan Binusmaya Mobile sehingga Binusian merasa familiar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9799" y="2800681"/>
            <a:ext cx="1574122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Strive for Consistency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2118961" y="3597198"/>
            <a:ext cx="153497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118908" y="6740200"/>
            <a:ext cx="2857161" cy="15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Karena UI yang mirip dengan binusmaya, Binusian dapat dengan mudah menavigasi aplikasi.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9799" y="5639058"/>
            <a:ext cx="230917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Cater to universal usability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2118948" y="6454450"/>
            <a:ext cx="2269989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5555161" y="3846563"/>
            <a:ext cx="2808866" cy="249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Terdapat tombol tombol pada footer yang dapat digunakan pengguna untuk bernavigasi, UI aplikasi akan berubah ke page lain berdasarkan tombol yang ditekan pengguna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5161" y="2791156"/>
            <a:ext cx="231358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Offer informative feedback</a:t>
            </a:r>
          </a:p>
        </p:txBody>
      </p:sp>
      <p:sp>
        <p:nvSpPr>
          <p:cNvPr name="AutoShape 20" id="20"/>
          <p:cNvSpPr/>
          <p:nvPr/>
        </p:nvSpPr>
        <p:spPr>
          <a:xfrm>
            <a:off x="5555161" y="3611486"/>
            <a:ext cx="231358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555161" y="7576532"/>
            <a:ext cx="2866016" cy="12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Pengguna dapat kembali ke Binusmaya dengan tombol back pada header UI.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55161" y="6553458"/>
            <a:ext cx="265374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Permit easy reversal of actions</a:t>
            </a:r>
          </a:p>
        </p:txBody>
      </p:sp>
      <p:sp>
        <p:nvSpPr>
          <p:cNvPr name="AutoShape 23" id="23"/>
          <p:cNvSpPr/>
          <p:nvPr/>
        </p:nvSpPr>
        <p:spPr>
          <a:xfrm>
            <a:off x="5555152" y="7338407"/>
            <a:ext cx="265375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2126514"/>
            <a:ext cx="367309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Bold"/>
              </a:rPr>
              <a:t>Berdasarkan 8 Golden Rules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46110" y="3846563"/>
            <a:ext cx="3662091" cy="15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Aplikasi ini sudah dilengkapi dengan informasi mengenai denah lantai dan cara untuk menghadapi bencana sehingga tidak perlu mengingatnya lagi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17535" y="2791156"/>
            <a:ext cx="24600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Reduce short-term memory load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2517535" y="3621011"/>
            <a:ext cx="2460030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2517485" y="6822540"/>
            <a:ext cx="3662091" cy="186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6"/>
              </a:lnSpc>
            </a:pPr>
            <a:r>
              <a:rPr lang="en-US" sz="1804">
                <a:solidFill>
                  <a:srgbClr val="FFFFFF"/>
                </a:solidFill>
                <a:latin typeface="Open Sans"/>
              </a:rPr>
              <a:t>Pengguna dapat memilih berbagai macam bencana di halaman Information sesuai keinginan merekauntuk mengetahui cara menghadapi bencana tersebut.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17535" y="5758915"/>
            <a:ext cx="214397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Bold"/>
              </a:rPr>
              <a:t>Support internal locus of control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517485" y="6603465"/>
            <a:ext cx="214402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4980832" y="2838777"/>
            <a:ext cx="0" cy="59778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8569052" y="2838781"/>
            <a:ext cx="0" cy="59778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2157272" y="2838784"/>
            <a:ext cx="0" cy="597780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DAFmIxWkM64</dc:identifier>
  <dcterms:modified xsi:type="dcterms:W3CDTF">2011-08-01T06:04:30Z</dcterms:modified>
  <cp:revision>1</cp:revision>
  <dc:title>KELOMPOK - AOL HCI</dc:title>
</cp:coreProperties>
</file>